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12"/>
  </p:notes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nuel Barraud - La Clef Numérique" userId="3102e719-20e1-4b1e-abe9-3130392ebc08" providerId="ADAL" clId="{60888B2B-9E25-41F9-A8E4-E4FADAA160C7}"/>
    <pc:docChg chg="custSel modSld">
      <pc:chgData name="Emmanuel Barraud - La Clef Numérique" userId="3102e719-20e1-4b1e-abe9-3130392ebc08" providerId="ADAL" clId="{60888B2B-9E25-41F9-A8E4-E4FADAA160C7}" dt="2023-12-12T17:49:38.787" v="64" actId="20577"/>
      <pc:docMkLst>
        <pc:docMk/>
      </pc:docMkLst>
      <pc:sldChg chg="modSp mod">
        <pc:chgData name="Emmanuel Barraud - La Clef Numérique" userId="3102e719-20e1-4b1e-abe9-3130392ebc08" providerId="ADAL" clId="{60888B2B-9E25-41F9-A8E4-E4FADAA160C7}" dt="2023-12-12T17:49:38.787" v="64" actId="20577"/>
        <pc:sldMkLst>
          <pc:docMk/>
          <pc:sldMk cId="3385090271" sldId="257"/>
        </pc:sldMkLst>
        <pc:spChg chg="mod">
          <ac:chgData name="Emmanuel Barraud - La Clef Numérique" userId="3102e719-20e1-4b1e-abe9-3130392ebc08" providerId="ADAL" clId="{60888B2B-9E25-41F9-A8E4-E4FADAA160C7}" dt="2023-12-12T17:49:35.287" v="63" actId="20577"/>
          <ac:spMkLst>
            <pc:docMk/>
            <pc:sldMk cId="3385090271" sldId="257"/>
            <ac:spMk id="4" creationId="{FDEEA937-107A-5178-8A06-75B36B59D27C}"/>
          </ac:spMkLst>
        </pc:spChg>
        <pc:spChg chg="mod">
          <ac:chgData name="Emmanuel Barraud - La Clef Numérique" userId="3102e719-20e1-4b1e-abe9-3130392ebc08" providerId="ADAL" clId="{60888B2B-9E25-41F9-A8E4-E4FADAA160C7}" dt="2023-12-12T17:49:38.787" v="64" actId="20577"/>
          <ac:spMkLst>
            <pc:docMk/>
            <pc:sldMk cId="3385090271" sldId="257"/>
            <ac:spMk id="5" creationId="{1DB91514-79C9-A920-6FA7-9FFCC362BF5A}"/>
          </ac:spMkLst>
        </pc:spChg>
      </pc:sldChg>
      <pc:sldChg chg="modSp mod">
        <pc:chgData name="Emmanuel Barraud - La Clef Numérique" userId="3102e719-20e1-4b1e-abe9-3130392ebc08" providerId="ADAL" clId="{60888B2B-9E25-41F9-A8E4-E4FADAA160C7}" dt="2023-12-01T12:24:02.263" v="35" actId="12"/>
        <pc:sldMkLst>
          <pc:docMk/>
          <pc:sldMk cId="2408969156" sldId="259"/>
        </pc:sldMkLst>
        <pc:spChg chg="mod">
          <ac:chgData name="Emmanuel Barraud - La Clef Numérique" userId="3102e719-20e1-4b1e-abe9-3130392ebc08" providerId="ADAL" clId="{60888B2B-9E25-41F9-A8E4-E4FADAA160C7}" dt="2023-12-01T12:24:02.263" v="35" actId="12"/>
          <ac:spMkLst>
            <pc:docMk/>
            <pc:sldMk cId="2408969156" sldId="259"/>
            <ac:spMk id="4" creationId="{C773F17E-6021-5A31-AFBD-89F68B56F0F4}"/>
          </ac:spMkLst>
        </pc:spChg>
      </pc:sldChg>
      <pc:sldChg chg="modSp mod">
        <pc:chgData name="Emmanuel Barraud - La Clef Numérique" userId="3102e719-20e1-4b1e-abe9-3130392ebc08" providerId="ADAL" clId="{60888B2B-9E25-41F9-A8E4-E4FADAA160C7}" dt="2023-12-01T12:23:51.153" v="33" actId="12"/>
        <pc:sldMkLst>
          <pc:docMk/>
          <pc:sldMk cId="4036612970" sldId="261"/>
        </pc:sldMkLst>
        <pc:spChg chg="mod">
          <ac:chgData name="Emmanuel Barraud - La Clef Numérique" userId="3102e719-20e1-4b1e-abe9-3130392ebc08" providerId="ADAL" clId="{60888B2B-9E25-41F9-A8E4-E4FADAA160C7}" dt="2023-12-01T12:23:47.716" v="32" actId="27636"/>
          <ac:spMkLst>
            <pc:docMk/>
            <pc:sldMk cId="4036612970" sldId="261"/>
            <ac:spMk id="3" creationId="{F0FEE2A0-F848-B299-3058-111C63D97381}"/>
          </ac:spMkLst>
        </pc:spChg>
        <pc:spChg chg="mod">
          <ac:chgData name="Emmanuel Barraud - La Clef Numérique" userId="3102e719-20e1-4b1e-abe9-3130392ebc08" providerId="ADAL" clId="{60888B2B-9E25-41F9-A8E4-E4FADAA160C7}" dt="2023-12-01T12:23:51.153" v="33" actId="12"/>
          <ac:spMkLst>
            <pc:docMk/>
            <pc:sldMk cId="4036612970" sldId="261"/>
            <ac:spMk id="7" creationId="{49F77503-BC71-D08B-57D3-9950997A56E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07BE6-E3CE-489E-A40E-133E55075108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2CB961-C111-4A4A-B535-4E46B8FB7C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4972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fr-FR" sz="1800" b="1" i="0" u="none" strike="noStrike" baseline="0" dirty="0">
                <a:solidFill>
                  <a:srgbClr val="404040"/>
                </a:solidFill>
                <a:latin typeface="Calibri-Bold"/>
              </a:rPr>
              <a:t>Transmettre au service de secours d’urgence adapté les informations</a:t>
            </a:r>
          </a:p>
          <a:p>
            <a:pPr algn="l"/>
            <a:r>
              <a:rPr lang="fr-FR" sz="1800" b="1" i="0" u="none" strike="noStrike" baseline="0" dirty="0">
                <a:solidFill>
                  <a:srgbClr val="404040"/>
                </a:solidFill>
                <a:latin typeface="Calibri-Bold"/>
              </a:rPr>
              <a:t>nécessaires à son intervention</a:t>
            </a:r>
          </a:p>
          <a:p>
            <a:pPr algn="l"/>
            <a:r>
              <a:rPr lang="fr-FR" sz="1800" b="0" i="0" u="none" strike="noStrike" baseline="0" dirty="0">
                <a:solidFill>
                  <a:srgbClr val="E58412"/>
                </a:solidFill>
                <a:latin typeface="Calibri" panose="020F0502020204030204" pitchFamily="34" charset="0"/>
              </a:rPr>
              <a:t>◦ </a:t>
            </a:r>
            <a:r>
              <a:rPr lang="fr-FR" sz="1800" b="0" i="0" u="none" strike="noStrike" baseline="0" dirty="0">
                <a:solidFill>
                  <a:srgbClr val="404040"/>
                </a:solidFill>
                <a:latin typeface="Calibri" panose="020F0502020204030204" pitchFamily="34" charset="0"/>
              </a:rPr>
              <a:t>Le numéro de téléphone ou de la borne d’où vous appelez</a:t>
            </a:r>
          </a:p>
          <a:p>
            <a:pPr algn="l"/>
            <a:r>
              <a:rPr lang="fr-FR" sz="1800" b="0" i="0" u="none" strike="noStrike" baseline="0" dirty="0">
                <a:solidFill>
                  <a:srgbClr val="E58412"/>
                </a:solidFill>
                <a:latin typeface="Calibri" panose="020F0502020204030204" pitchFamily="34" charset="0"/>
              </a:rPr>
              <a:t>◦ </a:t>
            </a:r>
            <a:r>
              <a:rPr lang="fr-FR" sz="1800" b="0" i="0" u="none" strike="noStrike" baseline="0" dirty="0">
                <a:solidFill>
                  <a:srgbClr val="404040"/>
                </a:solidFill>
                <a:latin typeface="Calibri" panose="020F0502020204030204" pitchFamily="34" charset="0"/>
              </a:rPr>
              <a:t>La nature du problème (maladie ou accident)</a:t>
            </a:r>
          </a:p>
          <a:p>
            <a:pPr algn="l"/>
            <a:r>
              <a:rPr lang="fr-FR" sz="1800" b="0" i="0" u="none" strike="noStrike" baseline="0" dirty="0">
                <a:solidFill>
                  <a:srgbClr val="E58412"/>
                </a:solidFill>
                <a:latin typeface="Calibri" panose="020F0502020204030204" pitchFamily="34" charset="0"/>
              </a:rPr>
              <a:t>◦ </a:t>
            </a:r>
            <a:r>
              <a:rPr lang="fr-FR" sz="1800" b="0" i="0" u="none" strike="noStrike" baseline="0" dirty="0">
                <a:solidFill>
                  <a:srgbClr val="404040"/>
                </a:solidFill>
                <a:latin typeface="Calibri" panose="020F0502020204030204" pitchFamily="34" charset="0"/>
              </a:rPr>
              <a:t>Les risques éventuels (incendie, explosion, effondrement, …)</a:t>
            </a:r>
          </a:p>
          <a:p>
            <a:pPr algn="l"/>
            <a:r>
              <a:rPr lang="fr-FR" sz="1800" b="0" i="0" u="none" strike="noStrike" baseline="0" dirty="0">
                <a:solidFill>
                  <a:srgbClr val="E58412"/>
                </a:solidFill>
                <a:latin typeface="Calibri" panose="020F0502020204030204" pitchFamily="34" charset="0"/>
              </a:rPr>
              <a:t>◦ </a:t>
            </a:r>
            <a:r>
              <a:rPr lang="fr-FR" sz="1800" b="0" i="0" u="none" strike="noStrike" baseline="0" dirty="0">
                <a:solidFill>
                  <a:srgbClr val="404040"/>
                </a:solidFill>
                <a:latin typeface="Calibri" panose="020F0502020204030204" pitchFamily="34" charset="0"/>
              </a:rPr>
              <a:t>La </a:t>
            </a:r>
            <a:r>
              <a:rPr lang="fr-FR" sz="1800" b="1" i="0" u="none" strike="noStrike" baseline="0" dirty="0">
                <a:solidFill>
                  <a:srgbClr val="404040"/>
                </a:solidFill>
                <a:latin typeface="Calibri-Bold"/>
              </a:rPr>
              <a:t>localisation précise </a:t>
            </a:r>
            <a:r>
              <a:rPr lang="fr-FR" sz="1800" b="0" i="0" u="none" strike="noStrike" baseline="0" dirty="0">
                <a:solidFill>
                  <a:srgbClr val="404040"/>
                </a:solidFill>
                <a:latin typeface="Calibri" panose="020F0502020204030204" pitchFamily="34" charset="0"/>
              </a:rPr>
              <a:t>de l’évènement</a:t>
            </a:r>
          </a:p>
          <a:p>
            <a:pPr algn="l"/>
            <a:r>
              <a:rPr lang="fr-FR" sz="1800" b="0" i="0" u="none" strike="noStrike" baseline="0" dirty="0">
                <a:solidFill>
                  <a:srgbClr val="E58412"/>
                </a:solidFill>
                <a:latin typeface="Calibri" panose="020F0502020204030204" pitchFamily="34" charset="0"/>
              </a:rPr>
              <a:t>◦ </a:t>
            </a:r>
            <a:r>
              <a:rPr lang="fr-FR" sz="1800" b="0" i="0" u="none" strike="noStrike" baseline="0" dirty="0">
                <a:solidFill>
                  <a:srgbClr val="404040"/>
                </a:solidFill>
                <a:latin typeface="Calibri" panose="020F0502020204030204" pitchFamily="34" charset="0"/>
              </a:rPr>
              <a:t>Le nombre de personnes concernées</a:t>
            </a:r>
          </a:p>
          <a:p>
            <a:pPr algn="l"/>
            <a:r>
              <a:rPr lang="fr-FR" sz="1800" b="0" i="0" u="none" strike="noStrike" baseline="0" dirty="0">
                <a:solidFill>
                  <a:srgbClr val="E58412"/>
                </a:solidFill>
                <a:latin typeface="Calibri" panose="020F0502020204030204" pitchFamily="34" charset="0"/>
              </a:rPr>
              <a:t>◦ </a:t>
            </a:r>
            <a:r>
              <a:rPr lang="fr-FR" sz="1800" b="0" i="0" u="none" strike="noStrike" baseline="0" dirty="0">
                <a:solidFill>
                  <a:srgbClr val="404040"/>
                </a:solidFill>
                <a:latin typeface="Calibri" panose="020F0502020204030204" pitchFamily="34" charset="0"/>
              </a:rPr>
              <a:t>L’état de chaque victime</a:t>
            </a:r>
          </a:p>
          <a:p>
            <a:pPr algn="l"/>
            <a:r>
              <a:rPr lang="fr-FR" sz="1800" b="0" i="0" u="none" strike="noStrike" baseline="0" dirty="0">
                <a:solidFill>
                  <a:srgbClr val="E58412"/>
                </a:solidFill>
                <a:latin typeface="Calibri" panose="020F0502020204030204" pitchFamily="34" charset="0"/>
              </a:rPr>
              <a:t>◦ </a:t>
            </a:r>
            <a:r>
              <a:rPr lang="fr-FR" sz="1800" b="0" i="0" u="none" strike="noStrike" baseline="0" dirty="0">
                <a:solidFill>
                  <a:srgbClr val="404040"/>
                </a:solidFill>
                <a:latin typeface="Calibri" panose="020F0502020204030204" pitchFamily="34" charset="0"/>
              </a:rPr>
              <a:t>Les premières mesures prises</a:t>
            </a:r>
          </a:p>
          <a:p>
            <a:pPr algn="l"/>
            <a:r>
              <a:rPr lang="fr-FR" sz="1800" b="0" i="0" u="none" strike="noStrike" baseline="0" dirty="0">
                <a:solidFill>
                  <a:srgbClr val="E58412"/>
                </a:solidFill>
                <a:latin typeface="Calibri" panose="020F0502020204030204" pitchFamily="34" charset="0"/>
              </a:rPr>
              <a:t>◦ </a:t>
            </a:r>
            <a:r>
              <a:rPr lang="fr-FR" sz="1800" b="0" i="0" u="none" strike="noStrike" baseline="0" dirty="0">
                <a:solidFill>
                  <a:srgbClr val="404040"/>
                </a:solidFill>
                <a:latin typeface="Calibri" panose="020F0502020204030204" pitchFamily="34" charset="0"/>
              </a:rPr>
              <a:t>Répondre aux questions</a:t>
            </a:r>
          </a:p>
          <a:p>
            <a:pPr algn="l"/>
            <a:r>
              <a:rPr lang="fr-FR" sz="1800" b="0" i="0" u="none" strike="noStrike" baseline="0" dirty="0">
                <a:solidFill>
                  <a:srgbClr val="E58412"/>
                </a:solidFill>
                <a:latin typeface="Calibri" panose="020F0502020204030204" pitchFamily="34" charset="0"/>
              </a:rPr>
              <a:t>◦ </a:t>
            </a:r>
            <a:r>
              <a:rPr lang="fr-FR" sz="1800" b="0" i="0" u="none" strike="noStrike" baseline="0" dirty="0">
                <a:solidFill>
                  <a:srgbClr val="404040"/>
                </a:solidFill>
                <a:latin typeface="Calibri" panose="020F0502020204030204" pitchFamily="34" charset="0"/>
              </a:rPr>
              <a:t>Attendre les instructions avant de raccrocher</a:t>
            </a:r>
          </a:p>
          <a:p>
            <a:pPr algn="l"/>
            <a:r>
              <a:rPr lang="fr-FR" sz="1800" b="0" i="0" u="none" strike="noStrike" baseline="0" dirty="0">
                <a:solidFill>
                  <a:srgbClr val="E58412"/>
                </a:solidFill>
                <a:latin typeface="Calibri" panose="020F0502020204030204" pitchFamily="34" charset="0"/>
              </a:rPr>
              <a:t>◦ </a:t>
            </a:r>
            <a:r>
              <a:rPr lang="fr-FR" sz="1800" b="0" i="0" u="none" strike="noStrike" baseline="0" dirty="0">
                <a:solidFill>
                  <a:srgbClr val="404040"/>
                </a:solidFill>
                <a:latin typeface="Calibri" panose="020F0502020204030204" pitchFamily="34" charset="0"/>
              </a:rPr>
              <a:t>Suivre les conseils donnés par les secours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A8391-2740-4814-A9B2-F6CD3512B065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2845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213D18-FBD6-797F-B703-21D576B262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29424BF-8AA3-0049-E5D2-9B1E4CA341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1F7072-3C76-F970-EBA1-FE2F168D0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9766-3E60-4369-A1BF-7D7E78C53E19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B4AEE3-06D4-16D8-E5D5-A13C75DFB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EF78F0-8726-18A0-EA7C-2A4A9FA55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3120-2B39-4A52-AEA7-9A8BCDD141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1807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FB3DE6-317F-410E-585F-CC682362B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D38430D-CEF3-A04C-7551-88F141177D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5FAAEB-89E0-B3E3-FB4E-7CA60DBB9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9766-3E60-4369-A1BF-7D7E78C53E19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36A945-B651-AFFE-413A-1EF4F81EE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BAFD92-787B-2CF7-7BB4-CE7AC36ED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3120-2B39-4A52-AEA7-9A8BCDD141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7320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D411043-6DBE-0F5F-0E90-D0702978B6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B2B1984-14EC-04B6-2432-3EA101C828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BEB231-09B9-6363-0FCE-53A7C441D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9766-3E60-4369-A1BF-7D7E78C53E19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9C1A81-ABAE-9434-C130-2A1E9F8B1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31DDA3-8F93-8BDC-C15C-374DC9EDA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3120-2B39-4A52-AEA7-9A8BCDD141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8535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DEFB5A-C4F5-6600-7D42-9D77FE76F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C75DED-0904-4421-3493-B2F537DA6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9DC7AA-1E71-E6C2-E469-CE45EC2C4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9766-3E60-4369-A1BF-7D7E78C53E19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04BA04-64E5-20EC-FAEE-1B70A53DC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CF7580-EAEF-F7E9-8619-7A501E2E7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3120-2B39-4A52-AEA7-9A8BCDD141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8193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39DB5E-5931-CF78-26FD-CB9A6A988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508FC25-B7B6-75EF-9AC7-63F645DCB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1EF20B8-F822-9A55-19B7-BDCC711D1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9766-3E60-4369-A1BF-7D7E78C53E19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424ABB-6290-274E-9688-5BFFBC70E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7FC240-76F9-6491-ADF0-0DDF38CA6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3120-2B39-4A52-AEA7-9A8BCDD141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3786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4E8B0F-81E7-F4A5-0466-D16E49769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953E45-6B3C-F38A-259F-729022CAC9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60502EA-9DCD-DAB4-DAF3-4A833DF881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841A89A-37EF-A928-0C94-4B082C959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9766-3E60-4369-A1BF-7D7E78C53E19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661F5DB-BE14-6B4E-BC7D-34BA22EC7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D50DFD4-0B63-C39E-8A16-CBF6D0C19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3120-2B39-4A52-AEA7-9A8BCDD141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1174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B5C1FB-CDD6-3C5E-9741-D7E259869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6BEE51E-768C-72D9-7702-E87CFD04E6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2390F34-4D3D-A66A-DF43-32FF89EEDC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36F4373-43AB-56F1-A5C2-21CB070734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03860ED-D469-B418-2293-40BAA74102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086AB64-B923-9FBE-5E2D-AC66B5571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9766-3E60-4369-A1BF-7D7E78C53E19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ECFFCEA-1A3C-C790-B76D-9CC9633F7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5256C6E-1A90-71DB-D515-B72368D18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3120-2B39-4A52-AEA7-9A8BCDD141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4995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54324F-A489-FAD8-C6CE-A7CD1174B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6A97C2E-372D-1C58-21E2-E9C36F08D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9766-3E60-4369-A1BF-7D7E78C53E19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026A7CB-4B58-EB36-6D22-32110D415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528E594-A547-C046-2EBC-22981F13B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3120-2B39-4A52-AEA7-9A8BCDD141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41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CA1EDF8-E318-CDD4-6F0F-49896DED9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9766-3E60-4369-A1BF-7D7E78C53E19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DAE0AA1-80DE-B0B1-5A04-6EF8F4A5D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CF3C542-37E2-4931-C1B5-3905FBAEB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3120-2B39-4A52-AEA7-9A8BCDD141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2547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38F951-7097-0C78-F238-3C1DE5E5E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0064E8-E551-E7BB-51B6-B4C36DF33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61610EE-B344-72DC-B577-A0726664FD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97CDEE6-F4AD-D9FA-177E-BBA94DA7A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9766-3E60-4369-A1BF-7D7E78C53E19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CAD6680-ABBF-37F7-7408-FECDFA0FE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E42A0E4-41EB-378E-C651-F24727694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3120-2B39-4A52-AEA7-9A8BCDD141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1117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A6D0AD-BB3F-4E55-F394-4D903F9E8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143D3C5-BBC6-F816-A90C-059F06C18E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DFB2936-937C-4443-FA34-6987799427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3BE7B5-E5C5-B363-8D73-365597424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9766-3E60-4369-A1BF-7D7E78C53E19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ED1ED96-6D57-72D9-CB60-FC4B6E1AD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EFB87C1-517F-4DBD-429E-42F198283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3120-2B39-4A52-AEA7-9A8BCDD141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1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F81D244-33BD-2E59-FFF5-881FD325D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B266517-5875-1B5F-FA52-3B7166BEC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97EA7E-AC75-CD94-A8FD-ADF1987B36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F9766-3E60-4369-A1BF-7D7E78C53E19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75F2D6-A8C5-38A6-94E2-3A273AC5B2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0A7E7F-A47C-272D-EB06-6CE92D8616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E3120-2B39-4A52-AEA7-9A8BCDD141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748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FDEEA937-107A-5178-8A06-75B36B59D2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fr-FR" dirty="0"/>
              <a:t>1</a:t>
            </a:r>
            <a:r>
              <a:rPr lang="fr-FR" baseline="30000" dirty="0"/>
              <a:t>ers</a:t>
            </a:r>
            <a:r>
              <a:rPr lang="fr-FR" dirty="0"/>
              <a:t> secours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1DB91514-79C9-A920-6FA7-9FFCC362B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fr-FR"/>
              <a:t>Initiation aux</a:t>
            </a:r>
            <a:br>
              <a:rPr lang="fr-FR" dirty="0"/>
            </a:br>
            <a:r>
              <a:rPr lang="fr-FR" dirty="0"/>
              <a:t>gestes qui sauvent</a:t>
            </a:r>
          </a:p>
        </p:txBody>
      </p:sp>
    </p:spTree>
    <p:extLst>
      <p:ext uri="{BB962C8B-B14F-4D97-AF65-F5344CB8AC3E}">
        <p14:creationId xmlns:p14="http://schemas.microsoft.com/office/powerpoint/2010/main" val="3385090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E2FE54-737B-B078-19CC-2A75D0C5D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B2BA17-4931-E602-97A8-A12E546A8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100000"/>
            </a:pPr>
            <a:r>
              <a:rPr lang="fr-FR" dirty="0"/>
              <a:t>Introduction</a:t>
            </a:r>
          </a:p>
          <a:p>
            <a:pPr>
              <a:buSzPct val="100000"/>
            </a:pPr>
            <a:r>
              <a:rPr lang="fr-FR" dirty="0"/>
              <a:t>Protéger</a:t>
            </a:r>
          </a:p>
          <a:p>
            <a:pPr>
              <a:buSzPct val="100000"/>
            </a:pPr>
            <a:r>
              <a:rPr lang="fr-FR" dirty="0"/>
              <a:t>Alerter</a:t>
            </a:r>
          </a:p>
          <a:p>
            <a:pPr>
              <a:buSzPct val="100000"/>
            </a:pPr>
            <a:r>
              <a:rPr lang="fr-FR" dirty="0"/>
              <a:t>Secourir</a:t>
            </a:r>
          </a:p>
          <a:p>
            <a:pPr>
              <a:buSzPct val="100000"/>
            </a:pPr>
            <a:r>
              <a:rPr lang="fr-FR" dirty="0"/>
              <a:t>Le défibrillateur</a:t>
            </a:r>
          </a:p>
          <a:p>
            <a:pPr>
              <a:buSzPct val="100000"/>
            </a:pPr>
            <a:r>
              <a:rPr lang="fr-FR" dirty="0"/>
              <a:t>Quiz</a:t>
            </a:r>
          </a:p>
          <a:p>
            <a:pPr marL="514350" indent="-514350">
              <a:buClr>
                <a:srgbClr val="2CCBCE"/>
              </a:buClr>
              <a:buSzPct val="120000"/>
              <a:buFont typeface="+mj-lt"/>
              <a:buAutoNum type="arabicPeriod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7363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D2F93C-B8C4-7496-CC8B-05821F9B7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773F17E-6021-5A31-AFBD-89F68B56F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 1</a:t>
            </a:r>
            <a:r>
              <a:rPr lang="fr-FR" baseline="30000" dirty="0"/>
              <a:t>er</a:t>
            </a:r>
            <a:r>
              <a:rPr lang="fr-FR" dirty="0"/>
              <a:t> témoin est le 1</a:t>
            </a:r>
            <a:r>
              <a:rPr lang="fr-FR" baseline="30000" dirty="0"/>
              <a:t>er</a:t>
            </a:r>
            <a:r>
              <a:rPr lang="fr-FR" dirty="0"/>
              <a:t> maillon de la chaine de secours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Maitrisez les bons réflexes et les gestes qui sauvent</a:t>
            </a:r>
          </a:p>
        </p:txBody>
      </p:sp>
    </p:spTree>
    <p:extLst>
      <p:ext uri="{BB962C8B-B14F-4D97-AF65-F5344CB8AC3E}">
        <p14:creationId xmlns:p14="http://schemas.microsoft.com/office/powerpoint/2010/main" val="2408969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03FD28-7EFA-8CD0-7FCD-C7F1657A5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Protéger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3436F3-D68A-0259-CFEA-E770B1973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Supprimer ou écarter le danger pour assurer sa protection,</a:t>
            </a:r>
          </a:p>
          <a:p>
            <a:pPr marL="0" indent="0">
              <a:buNone/>
            </a:pPr>
            <a:r>
              <a:rPr lang="fr-FR" dirty="0"/>
              <a:t>celle de la victime et des autres personnes</a:t>
            </a:r>
          </a:p>
          <a:p>
            <a:pPr marL="0" indent="0">
              <a:buNone/>
            </a:pPr>
            <a:r>
              <a:rPr lang="fr-FR" dirty="0"/>
              <a:t>Observer pour délimiter la zone de danger</a:t>
            </a:r>
          </a:p>
          <a:p>
            <a:r>
              <a:rPr lang="fr-FR" b="1" dirty="0"/>
              <a:t>Danger contrôlable ? </a:t>
            </a:r>
            <a:r>
              <a:rPr lang="fr-FR" b="1" dirty="0">
                <a:sym typeface="Wingdings" panose="05000000000000000000" pitchFamily="2" charset="2"/>
              </a:rPr>
              <a:t></a:t>
            </a:r>
            <a:r>
              <a:rPr lang="fr-FR" b="1" dirty="0"/>
              <a:t> supprimer le danger</a:t>
            </a:r>
          </a:p>
          <a:p>
            <a:r>
              <a:rPr lang="fr-FR" b="1" dirty="0"/>
              <a:t>Danger non contrôlable ? </a:t>
            </a:r>
            <a:r>
              <a:rPr lang="fr-FR" b="1" dirty="0">
                <a:sym typeface="Wingdings" panose="05000000000000000000" pitchFamily="2" charset="2"/>
              </a:rPr>
              <a:t></a:t>
            </a:r>
            <a:r>
              <a:rPr lang="fr-FR" b="1" dirty="0"/>
              <a:t> dégagement d'urgence de la victime</a:t>
            </a:r>
          </a:p>
        </p:txBody>
      </p:sp>
    </p:spTree>
    <p:extLst>
      <p:ext uri="{BB962C8B-B14F-4D97-AF65-F5344CB8AC3E}">
        <p14:creationId xmlns:p14="http://schemas.microsoft.com/office/powerpoint/2010/main" val="3923187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09D110-ACA8-EC14-751A-AA9483B8C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Alerter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FEE2A0-F848-B299-3058-111C63D973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36799"/>
            <a:ext cx="5181600" cy="3840163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Le numéro de téléphone ou de la borne d’où vous appelez</a:t>
            </a:r>
          </a:p>
          <a:p>
            <a:r>
              <a:rPr lang="fr-FR" dirty="0"/>
              <a:t>La nature du problème (maladie ou accident)</a:t>
            </a:r>
          </a:p>
          <a:p>
            <a:r>
              <a:rPr lang="fr-FR" dirty="0"/>
              <a:t>Les risques éventuels (incendie, explosion, effondrement, …)</a:t>
            </a:r>
          </a:p>
          <a:p>
            <a:r>
              <a:rPr lang="fr-FR" dirty="0"/>
              <a:t>La localisation précise de l’évènement</a:t>
            </a:r>
          </a:p>
          <a:p>
            <a:r>
              <a:rPr lang="fr-FR" dirty="0"/>
              <a:t>Le nombre de personnes concernées</a:t>
            </a:r>
          </a:p>
          <a:p>
            <a:pPr marL="0" indent="0" algn="l">
              <a:buNone/>
            </a:pPr>
            <a:endParaRPr lang="fr-FR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49F77503-BC71-D08B-57D3-9950997A56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36799"/>
            <a:ext cx="5181600" cy="3840163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L’état de chaque victime</a:t>
            </a:r>
          </a:p>
          <a:p>
            <a:r>
              <a:rPr lang="fr-FR" dirty="0"/>
              <a:t>Les premières mesures prises</a:t>
            </a:r>
          </a:p>
          <a:p>
            <a:r>
              <a:rPr lang="fr-FR" dirty="0"/>
              <a:t>Répondre aux questions</a:t>
            </a:r>
          </a:p>
          <a:p>
            <a:r>
              <a:rPr lang="fr-FR" dirty="0"/>
              <a:t>Attendre les instructions avant de raccrocher</a:t>
            </a:r>
          </a:p>
          <a:p>
            <a:r>
              <a:rPr lang="fr-FR" dirty="0"/>
              <a:t>Suivre les conseils donnés par les secours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128E310-CEB0-D67F-EED1-D57E85B98CF0}"/>
              </a:ext>
            </a:extLst>
          </p:cNvPr>
          <p:cNvSpPr txBox="1"/>
          <p:nvPr/>
        </p:nvSpPr>
        <p:spPr>
          <a:xfrm>
            <a:off x="838200" y="1690688"/>
            <a:ext cx="984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>
              <a:buNone/>
            </a:pPr>
            <a:r>
              <a:rPr lang="fr-FR" sz="1800" b="1" i="0" u="none" strike="noStrike" baseline="0">
                <a:solidFill>
                  <a:srgbClr val="404040"/>
                </a:solidFill>
                <a:latin typeface="Calibri-Bold"/>
              </a:rPr>
              <a:t>Transmettre au service de secours d’urgence adapté les informations nécessaires à son intervention</a:t>
            </a:r>
            <a:endParaRPr lang="fr-FR" sz="1800" b="1" i="0" u="none" strike="noStrike" baseline="0" dirty="0">
              <a:solidFill>
                <a:srgbClr val="404040"/>
              </a:solidFill>
              <a:latin typeface="Calibri-Bold"/>
            </a:endParaRPr>
          </a:p>
        </p:txBody>
      </p:sp>
    </p:spTree>
    <p:extLst>
      <p:ext uri="{BB962C8B-B14F-4D97-AF65-F5344CB8AC3E}">
        <p14:creationId xmlns:p14="http://schemas.microsoft.com/office/powerpoint/2010/main" val="4036612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4A43FF-2ADC-CC60-9223-AE75E285D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Secourir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D37F1AA-1B86-4DDF-9E75-40A91AAF8F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650"/>
          <a:stretch/>
        </p:blipFill>
        <p:spPr>
          <a:xfrm>
            <a:off x="2672072" y="1268431"/>
            <a:ext cx="6847856" cy="484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855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A953C1-C651-1BBB-CBC2-7EA79DABF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défibrillateur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D05C42-B86E-2163-1708-EFA08181D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1. Ouvrir la pochette du défibrillateur cardiaque</a:t>
            </a:r>
          </a:p>
          <a:p>
            <a:r>
              <a:rPr lang="fr-FR" dirty="0"/>
              <a:t>2. Mettre en marche l’appareil en appuyant sur ON</a:t>
            </a:r>
          </a:p>
          <a:p>
            <a:r>
              <a:rPr lang="fr-FR" dirty="0"/>
              <a:t>3. Se laisser guider par l’appareil :</a:t>
            </a:r>
          </a:p>
          <a:p>
            <a:pPr lvl="1"/>
            <a:r>
              <a:rPr lang="fr-FR" dirty="0"/>
              <a:t>Dénuder la poitrine de la victime et ouvrir l’emballage contenant les électrodes</a:t>
            </a:r>
          </a:p>
          <a:p>
            <a:pPr lvl="1"/>
            <a:r>
              <a:rPr lang="fr-FR" dirty="0"/>
              <a:t>Positionner les électrodes comme indiqué sur l’emballage, sans jamais interrompre</a:t>
            </a:r>
          </a:p>
          <a:p>
            <a:r>
              <a:rPr lang="fr-FR" dirty="0"/>
              <a:t>les CTE</a:t>
            </a:r>
          </a:p>
          <a:p>
            <a:pPr lvl="1"/>
            <a:r>
              <a:rPr lang="fr-FR" dirty="0"/>
              <a:t>Brancher le connecteur</a:t>
            </a:r>
          </a:p>
          <a:p>
            <a:r>
              <a:rPr lang="fr-FR" dirty="0"/>
              <a:t>4. Ne pas toucher la victime pendant que le défibrillateur analyse le rythme cardiaque. Il propose ensuite la délivrance d’un choc électrique si cela est nécessaire</a:t>
            </a:r>
          </a:p>
        </p:txBody>
      </p:sp>
    </p:spTree>
    <p:extLst>
      <p:ext uri="{BB962C8B-B14F-4D97-AF65-F5344CB8AC3E}">
        <p14:creationId xmlns:p14="http://schemas.microsoft.com/office/powerpoint/2010/main" val="106110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4F5F56-CD78-DEF1-B3E9-C45981AF7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Quiz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4AAF9F-A499-978E-A8B3-6F923E707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Si une personne s’étouffe, je comprime :</a:t>
            </a:r>
          </a:p>
          <a:p>
            <a:pPr lvl="1"/>
            <a:r>
              <a:rPr lang="fr-FR" dirty="0"/>
              <a:t>Sa poitrine</a:t>
            </a:r>
          </a:p>
          <a:p>
            <a:pPr lvl="1"/>
            <a:r>
              <a:rPr lang="fr-FR" dirty="0"/>
              <a:t>Son abdomen</a:t>
            </a:r>
          </a:p>
          <a:p>
            <a:pPr lvl="1"/>
            <a:r>
              <a:rPr lang="fr-FR" dirty="0"/>
              <a:t>Son épaule</a:t>
            </a:r>
          </a:p>
          <a:p>
            <a:r>
              <a:rPr lang="fr-FR" dirty="0"/>
              <a:t>Que faut-il appliquer sur une plaie ?</a:t>
            </a:r>
          </a:p>
          <a:p>
            <a:pPr lvl="1"/>
            <a:r>
              <a:rPr lang="fr-FR" dirty="0"/>
              <a:t>De l’eau</a:t>
            </a:r>
          </a:p>
          <a:p>
            <a:pPr lvl="1"/>
            <a:r>
              <a:rPr lang="fr-FR" dirty="0"/>
              <a:t>De la gaze</a:t>
            </a:r>
          </a:p>
          <a:p>
            <a:pPr lvl="1"/>
            <a:r>
              <a:rPr lang="fr-FR" dirty="0"/>
              <a:t>De la glace</a:t>
            </a:r>
          </a:p>
        </p:txBody>
      </p:sp>
    </p:spTree>
    <p:extLst>
      <p:ext uri="{BB962C8B-B14F-4D97-AF65-F5344CB8AC3E}">
        <p14:creationId xmlns:p14="http://schemas.microsoft.com/office/powerpoint/2010/main" val="2610191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A60B5079794642ABE7A59ACB049E0C" ma:contentTypeVersion="17" ma:contentTypeDescription="Crée un document." ma:contentTypeScope="" ma:versionID="ffead9cb75875896f82424092fa3896f">
  <xsd:schema xmlns:xsd="http://www.w3.org/2001/XMLSchema" xmlns:xs="http://www.w3.org/2001/XMLSchema" xmlns:p="http://schemas.microsoft.com/office/2006/metadata/properties" xmlns:ns2="271254ee-1e7f-4a9d-a7d2-a2302e6e5eb2" xmlns:ns3="3a0a6138-9419-40d6-bf0b-851727aaa315" targetNamespace="http://schemas.microsoft.com/office/2006/metadata/properties" ma:root="true" ma:fieldsID="f1e49138bdcb1710d3d0aa295bec101b" ns2:_="" ns3:_="">
    <xsd:import namespace="271254ee-1e7f-4a9d-a7d2-a2302e6e5eb2"/>
    <xsd:import namespace="3a0a6138-9419-40d6-bf0b-851727aaa3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1254ee-1e7f-4a9d-a7d2-a2302e6e5e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Balises d’images" ma:readOnly="false" ma:fieldId="{5cf76f15-5ced-4ddc-b409-7134ff3c332f}" ma:taxonomyMulti="true" ma:sspId="bcf2a568-252d-4444-8756-a66c09fad9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0a6138-9419-40d6-bf0b-851727aaa31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d70277b-01b7-43cd-b9eb-8b94a1aaf00b}" ma:internalName="TaxCatchAll" ma:showField="CatchAllData" ma:web="3a0a6138-9419-40d6-bf0b-851727aaa3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CD0C25-D911-4236-8DAE-EAB6D54181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1254ee-1e7f-4a9d-a7d2-a2302e6e5eb2"/>
    <ds:schemaRef ds:uri="3a0a6138-9419-40d6-bf0b-851727aaa3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BAFC22-EA97-451A-9296-368E6032A86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364</Words>
  <Application>Microsoft Office PowerPoint</Application>
  <PresentationFormat>Grand écran</PresentationFormat>
  <Paragraphs>63</Paragraphs>
  <Slides>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Calibri-Bold</vt:lpstr>
      <vt:lpstr>Thème Office</vt:lpstr>
      <vt:lpstr>1ers secours</vt:lpstr>
      <vt:lpstr>Sommaire</vt:lpstr>
      <vt:lpstr>introduction</vt:lpstr>
      <vt:lpstr>Protéger</vt:lpstr>
      <vt:lpstr>Alerter</vt:lpstr>
      <vt:lpstr>Secourir</vt:lpstr>
      <vt:lpstr>Le défibrillateur</vt:lpstr>
      <vt:lpstr>Quiz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</dc:title>
  <dc:creator>Emmanuel Barraud - La Clef Numérique</dc:creator>
  <cp:lastModifiedBy>Emmanuel Barraud - La Clef Numérique</cp:lastModifiedBy>
  <cp:revision>1</cp:revision>
  <dcterms:created xsi:type="dcterms:W3CDTF">2023-12-01T12:10:32Z</dcterms:created>
  <dcterms:modified xsi:type="dcterms:W3CDTF">2023-12-12T17:49:39Z</dcterms:modified>
</cp:coreProperties>
</file>